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7" r:id="rId3"/>
    <p:sldId id="262" r:id="rId4"/>
    <p:sldId id="260" r:id="rId5"/>
    <p:sldId id="263" r:id="rId6"/>
    <p:sldId id="287" r:id="rId7"/>
    <p:sldId id="264" r:id="rId8"/>
    <p:sldId id="265" r:id="rId9"/>
    <p:sldId id="268" r:id="rId10"/>
    <p:sldId id="266" r:id="rId11"/>
    <p:sldId id="276" r:id="rId12"/>
    <p:sldId id="275" r:id="rId13"/>
    <p:sldId id="289" r:id="rId14"/>
    <p:sldId id="285" r:id="rId15"/>
    <p:sldId id="286" r:id="rId16"/>
    <p:sldId id="273" r:id="rId17"/>
    <p:sldId id="288" r:id="rId18"/>
    <p:sldId id="274" r:id="rId19"/>
    <p:sldId id="290" r:id="rId20"/>
    <p:sldId id="269" r:id="rId21"/>
    <p:sldId id="270" r:id="rId22"/>
    <p:sldId id="271" r:id="rId23"/>
    <p:sldId id="272" r:id="rId24"/>
    <p:sldId id="277" r:id="rId25"/>
    <p:sldId id="292" r:id="rId26"/>
    <p:sldId id="278" r:id="rId27"/>
    <p:sldId id="279" r:id="rId28"/>
    <p:sldId id="280" r:id="rId29"/>
    <p:sldId id="281" r:id="rId30"/>
    <p:sldId id="293" r:id="rId31"/>
    <p:sldId id="282" r:id="rId32"/>
    <p:sldId id="283" r:id="rId33"/>
    <p:sldId id="291" r:id="rId34"/>
    <p:sldId id="284" r:id="rId35"/>
  </p:sldIdLst>
  <p:sldSz cx="9144000" cy="6858000" type="screen4x3"/>
  <p:notesSz cx="6858000" cy="9144000"/>
  <p:custDataLst>
    <p:tags r:id="rId3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77842" autoAdjust="0"/>
  </p:normalViewPr>
  <p:slideViewPr>
    <p:cSldViewPr>
      <p:cViewPr>
        <p:scale>
          <a:sx n="78" d="100"/>
          <a:sy n="78" d="100"/>
        </p:scale>
        <p:origin x="-1188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924944"/>
            <a:ext cx="6552728" cy="1224136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259632" y="1556792"/>
            <a:ext cx="77768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1556792"/>
            <a:ext cx="77768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492896"/>
            <a:ext cx="7344816" cy="129614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Школьное научное сообщество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82840" y="476201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МБОУ СОШ №14 г. Азова</a:t>
            </a:r>
          </a:p>
          <a:p>
            <a:r>
              <a:rPr lang="ru-RU" dirty="0" smtClean="0"/>
              <a:t>Руководитель: Десятова Олеся Сергеевна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552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СЕКЦИЯ «РУССКИЙ ЯЗЫК И ЛИТЕРАТУРА»</a:t>
            </a:r>
          </a:p>
          <a:p>
            <a:pPr marL="0" indent="0">
              <a:buNone/>
            </a:pPr>
            <a:r>
              <a:rPr lang="ru-RU" sz="1500" dirty="0"/>
              <a:t>Руководитель секции- Балакина И.В.</a:t>
            </a:r>
          </a:p>
          <a:p>
            <a:pPr marL="0" indent="0">
              <a:buNone/>
            </a:pPr>
            <a:r>
              <a:rPr lang="ru-RU" sz="1500" dirty="0"/>
              <a:t>Аксёнова С.Ф.</a:t>
            </a:r>
          </a:p>
          <a:p>
            <a:r>
              <a:rPr lang="ru-RU" sz="1500" dirty="0"/>
              <a:t>Всероссийский конкурс сочинений по разным тематическим направлениям: </a:t>
            </a:r>
            <a:endParaRPr lang="ru-RU" sz="1500" dirty="0" smtClean="0"/>
          </a:p>
          <a:p>
            <a:pPr marL="0" indent="0">
              <a:buNone/>
            </a:pPr>
            <a:r>
              <a:rPr lang="ru-RU" sz="1500" dirty="0" smtClean="0"/>
              <a:t>Колесниченко </a:t>
            </a:r>
            <a:r>
              <a:rPr lang="ru-RU" sz="1500" dirty="0"/>
              <a:t>К. Вл.( 9-а)- победитель,  Бойко Дарья (6-Б) – призер.</a:t>
            </a:r>
          </a:p>
          <a:p>
            <a:r>
              <a:rPr lang="ru-RU" sz="1500" dirty="0"/>
              <a:t>Муниципальный этап Всероссийской олимпиады школьников: Беспалая Ева (7-г)-призер. </a:t>
            </a:r>
          </a:p>
          <a:p>
            <a:pPr marL="0" indent="0">
              <a:buNone/>
            </a:pPr>
            <a:r>
              <a:rPr lang="ru-RU" sz="1500" dirty="0"/>
              <a:t>Иванова Т.С.</a:t>
            </a:r>
          </a:p>
          <a:p>
            <a:r>
              <a:rPr lang="ru-RU" sz="1500" dirty="0"/>
              <a:t>Муниципальный этап Всероссийской олимпиады школьников: </a:t>
            </a:r>
            <a:r>
              <a:rPr lang="ru-RU" sz="1500" dirty="0" err="1"/>
              <a:t>Рудько</a:t>
            </a:r>
            <a:r>
              <a:rPr lang="ru-RU" sz="1500" dirty="0"/>
              <a:t> Ксения (7-б)-победитель</a:t>
            </a:r>
          </a:p>
          <a:p>
            <a:pPr marL="0" indent="0">
              <a:buNone/>
            </a:pPr>
            <a:r>
              <a:rPr lang="ru-RU" sz="1500" dirty="0"/>
              <a:t>Харламова Т.Г.</a:t>
            </a:r>
          </a:p>
          <a:p>
            <a:r>
              <a:rPr lang="ru-RU" sz="1500" dirty="0"/>
              <a:t>Муниципальный этап Всероссийской олимпиады школьников: Варченко Ангелина (10-а)-победитель.</a:t>
            </a:r>
          </a:p>
          <a:p>
            <a:pPr marL="0" indent="0">
              <a:buNone/>
            </a:pPr>
            <a:r>
              <a:rPr lang="ru-RU" sz="1500" dirty="0"/>
              <a:t> </a:t>
            </a:r>
            <a:r>
              <a:rPr lang="ru-RU" sz="15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СЕКЦИЯ </a:t>
            </a:r>
            <a:r>
              <a:rPr lang="ru-RU" sz="15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«ИЗОБРАЗИТЕЛЬНОЕ ИСКУССТВО»</a:t>
            </a:r>
          </a:p>
          <a:p>
            <a:pPr marL="0" indent="0">
              <a:buNone/>
            </a:pPr>
            <a:r>
              <a:rPr lang="ru-RU" sz="1500" dirty="0"/>
              <a:t>Руководитель - Ерохина С.А.</a:t>
            </a:r>
          </a:p>
          <a:p>
            <a:pPr marL="0" indent="0">
              <a:buNone/>
            </a:pPr>
            <a:r>
              <a:rPr lang="ru-RU" sz="1500" dirty="0"/>
              <a:t>Ерохина С.А.</a:t>
            </a:r>
          </a:p>
          <a:p>
            <a:r>
              <a:rPr lang="ru-RU" sz="1500" dirty="0"/>
              <a:t>Заключительный (региональный) этап XIV  Южно-Российской межрегиональной олимпиады «Архитектура и искусство»: Савчук Кристина (8-г)- диплом 3 степени</a:t>
            </a:r>
            <a:r>
              <a:rPr lang="ru-RU" sz="1500" dirty="0" smtClean="0"/>
              <a:t>.</a:t>
            </a:r>
            <a:r>
              <a:rPr lang="ru-RU" sz="1500" dirty="0"/>
              <a:t> </a:t>
            </a:r>
          </a:p>
          <a:p>
            <a:pPr marL="0" indent="0">
              <a:buNone/>
            </a:pPr>
            <a:r>
              <a:rPr lang="ru-RU" sz="15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СЕКЦИЯ  «ПРИКЛАДНОЕ ИСКУССТВО»</a:t>
            </a:r>
          </a:p>
          <a:p>
            <a:pPr marL="0" indent="0">
              <a:buNone/>
            </a:pPr>
            <a:r>
              <a:rPr lang="ru-RU" sz="1500" dirty="0"/>
              <a:t>Руководитель секции - Ольховская Е.В.</a:t>
            </a:r>
          </a:p>
          <a:p>
            <a:pPr marL="0" indent="0">
              <a:buNone/>
            </a:pPr>
            <a:r>
              <a:rPr lang="ru-RU" sz="1500" dirty="0"/>
              <a:t>Алиева </a:t>
            </a:r>
            <a:r>
              <a:rPr lang="ru-RU" sz="1500" dirty="0" smtClean="0"/>
              <a:t>О.О.. Муниципальный </a:t>
            </a:r>
            <a:r>
              <a:rPr lang="ru-RU" sz="1500" dirty="0"/>
              <a:t>этап Всероссийской олимпиады школьников: </a:t>
            </a:r>
            <a:r>
              <a:rPr lang="ru-RU" sz="1500" dirty="0" err="1"/>
              <a:t>Цымбал</a:t>
            </a:r>
            <a:r>
              <a:rPr lang="ru-RU" sz="1500" dirty="0"/>
              <a:t> Ирина (8-б)- призёр; </a:t>
            </a:r>
          </a:p>
          <a:p>
            <a:pPr marL="0" indent="0" algn="r">
              <a:buNone/>
            </a:pPr>
            <a:r>
              <a:rPr lang="ru-RU" sz="1500" dirty="0" err="1"/>
              <a:t>Фирюлина</a:t>
            </a:r>
            <a:r>
              <a:rPr lang="ru-RU" sz="1500" dirty="0"/>
              <a:t> </a:t>
            </a:r>
            <a:r>
              <a:rPr lang="ru-RU" sz="1500" dirty="0" smtClean="0"/>
              <a:t>Н.М. Муниципальный </a:t>
            </a:r>
            <a:r>
              <a:rPr lang="ru-RU" sz="1500" dirty="0"/>
              <a:t>этап Всероссийской олимпиады школьников: Кротова Полина (7-а) -победитель; </a:t>
            </a:r>
            <a:r>
              <a:rPr lang="ru-RU" sz="1500" dirty="0" err="1"/>
              <a:t>Лятуринская</a:t>
            </a:r>
            <a:r>
              <a:rPr lang="ru-RU" sz="1500" dirty="0"/>
              <a:t> Вероника (7-а) – призер; </a:t>
            </a:r>
          </a:p>
          <a:p>
            <a:pPr marL="0" indent="0" algn="r">
              <a:buNone/>
            </a:pPr>
            <a:r>
              <a:rPr lang="ru-RU" sz="1500" dirty="0" err="1"/>
              <a:t>Чаткин</a:t>
            </a:r>
            <a:r>
              <a:rPr lang="ru-RU" sz="1500" dirty="0"/>
              <a:t> В.А.</a:t>
            </a:r>
          </a:p>
          <a:p>
            <a:pPr algn="r"/>
            <a:r>
              <a:rPr lang="ru-RU" sz="1500" dirty="0"/>
              <a:t>Региональный этап Всероссийской олимпиады </a:t>
            </a:r>
            <a:r>
              <a:rPr lang="ru-RU" sz="1500" dirty="0" smtClean="0"/>
              <a:t>школьников:</a:t>
            </a:r>
          </a:p>
          <a:p>
            <a:pPr algn="r"/>
            <a:r>
              <a:rPr lang="ru-RU" sz="1500" dirty="0" err="1" smtClean="0"/>
              <a:t>Гулин</a:t>
            </a:r>
            <a:r>
              <a:rPr lang="ru-RU" sz="1500" dirty="0" smtClean="0"/>
              <a:t> </a:t>
            </a:r>
            <a:r>
              <a:rPr lang="ru-RU" sz="1500" dirty="0"/>
              <a:t>Александр (9-а)- призер. </a:t>
            </a:r>
          </a:p>
          <a:p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7647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200800" cy="136815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Работа по формированию навыков исследовательской и проектной деятельности</a:t>
            </a:r>
            <a:endParaRPr lang="ru-RU" b="1" dirty="0"/>
          </a:p>
        </p:txBody>
      </p:sp>
      <p:pic>
        <p:nvPicPr>
          <p:cNvPr id="1027" name="Picture 3" descr="C:\Users\Олеся\Desktop\Новая папка\IMG_20221109_125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237626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леся\Desktop\Новая папка\IMG_20221109_124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0968"/>
            <a:ext cx="2538282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Английский работа\Документация для работы\Научное сообщество\2022 - 2023\фото\индивидуальный проект дети\IMG_20221111_102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57" y="4232924"/>
            <a:ext cx="3458166" cy="2593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53" y="1844824"/>
            <a:ext cx="2888886" cy="368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8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Защита индивидуальных проектов 10 – 11 класс</a:t>
            </a:r>
            <a:endParaRPr lang="ru-RU" dirty="0"/>
          </a:p>
        </p:txBody>
      </p:sp>
      <p:pic>
        <p:nvPicPr>
          <p:cNvPr id="3074" name="Picture 2" descr="C:\Users\Олеся\Desktop\л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0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Школа наставников проектов</a:t>
            </a:r>
          </a:p>
        </p:txBody>
      </p:sp>
      <p:pic>
        <p:nvPicPr>
          <p:cNvPr id="2050" name="Picture 2" descr="D:\Английский работа\Документация для работы\Научное сообщество\2022 - 2023\фото\выступление учителя\IMG_20221111_133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Английский работа\Документация для работы\Научное сообщество\2022 - 2023\фото\выступление учителя\IMG_20221111_133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05" y="1628800"/>
            <a:ext cx="3752778" cy="5003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Предметные недели</a:t>
            </a:r>
            <a:endParaRPr lang="ru-RU" b="1" dirty="0"/>
          </a:p>
        </p:txBody>
      </p:sp>
      <p:pic>
        <p:nvPicPr>
          <p:cNvPr id="13314" name="Picture 2" descr="D:\Английский работа\Документация для работы\Научное сообщество\2022 - 2023\фото\предметные недели\IMG-20190207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9917"/>
            <a:ext cx="3575802" cy="2681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Английский работа\Документация для работы\Научное сообщество\2022 - 2023\фото\предметные недели\DSC_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2334"/>
            <a:ext cx="3851920" cy="2166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Английский работа\Документация для работы\Научное сообщество\2022 - 2023\фото\неделя ин яз\DSC_1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77071"/>
            <a:ext cx="4460432" cy="2508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0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6624736" cy="1048666"/>
          </a:xfrm>
        </p:spPr>
        <p:txBody>
          <a:bodyPr/>
          <a:lstStyle/>
          <a:p>
            <a:r>
              <a:rPr lang="ru-RU" b="1" dirty="0" smtClean="0"/>
              <a:t>Неделя математики</a:t>
            </a:r>
            <a:endParaRPr lang="ru-RU" b="1" dirty="0"/>
          </a:p>
        </p:txBody>
      </p:sp>
      <p:pic>
        <p:nvPicPr>
          <p:cNvPr id="17410" name="Picture 2" descr="C:\Users\Олеся\Desktop\а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2" y="836712"/>
            <a:ext cx="4522193" cy="589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Олеся\Desktop\лл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4283184" cy="589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3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840760" cy="10486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Школьная научно-практическая конференция «Прикоснись к науке»</a:t>
            </a:r>
            <a:endParaRPr lang="ru-RU" b="1" dirty="0"/>
          </a:p>
        </p:txBody>
      </p:sp>
      <p:pic>
        <p:nvPicPr>
          <p:cNvPr id="6147" name="Picture 3" descr="C:\Users\Олеся\Desktop\IMG-20220525-WA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83" y="2074087"/>
            <a:ext cx="4046092" cy="1863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Английский работа\Документация для работы\Научное сообщество\2022 - 2023\фото\конференции\IMG-20190514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22727"/>
            <a:ext cx="3070987" cy="230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Английский работа\Документация для работы\Научное сообщество\2022 - 2023\фото\конференции\TwSuLfTjC-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72" y="4142665"/>
            <a:ext cx="3280115" cy="2460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Английский работа\Документация для работы\Научное сообщество\2022 - 2023\фото\конференции\IMG-20190514-WA0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90818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42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D:\Английский работа\Документация для работы\Научное сообщество\Новая папка\20220427_142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6091634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3692323"/>
            <a:ext cx="6515824" cy="300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10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7390581" cy="108012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Здоровое питание школьников. «Сделаем вместе»</a:t>
            </a:r>
            <a:endParaRPr lang="ru-RU" b="1" dirty="0"/>
          </a:p>
        </p:txBody>
      </p:sp>
      <p:pic>
        <p:nvPicPr>
          <p:cNvPr id="14338" name="Picture 2" descr="D:\Английский работа\Документация для работы\Научное сообщество\2022 - 2023\фото\здоровое питание\Новая папка\IMG-20220218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53" y="1607101"/>
            <a:ext cx="3336370" cy="2502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Английский работа\Документация для работы\Научное сообщество\2022 - 2023\фото\здоровое питание\Новая папка\IMG_20220217_091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2" y="1484784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Английский работа\Документация для работы\Научное сообщество\2022 - 2023\фото\здоровое питание\Новая папка\WhatsApp Image 2022-05-15 at 18.38.48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920" y="3437663"/>
            <a:ext cx="2504656" cy="3339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Английский работа\Документация для работы\Научное сообщество\2022 - 2023\фото\здоровое питание\IMG-20220523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7565"/>
            <a:ext cx="2990361" cy="3228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93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60"/>
            <a:ext cx="6624736" cy="1048666"/>
          </a:xfrm>
        </p:spPr>
        <p:txBody>
          <a:bodyPr/>
          <a:lstStyle/>
          <a:p>
            <a:r>
              <a:rPr lang="ru-RU" dirty="0"/>
              <a:t>«Сделаем вместе»</a:t>
            </a:r>
          </a:p>
        </p:txBody>
      </p:sp>
      <p:pic>
        <p:nvPicPr>
          <p:cNvPr id="2050" name="Picture 2" descr="C:\Users\Олеся\Desktop\Новая папка\IMG-20221109-WA0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60084"/>
            <a:ext cx="2880320" cy="5127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64239"/>
            <a:ext cx="2734816" cy="486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 истории создания НОУ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5446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Работа с одаренными детьми – одно из </a:t>
            </a:r>
            <a:r>
              <a:rPr lang="ru-RU" dirty="0" smtClean="0"/>
              <a:t>приоритетных</a:t>
            </a:r>
          </a:p>
          <a:p>
            <a:pPr marL="0" indent="0">
              <a:buNone/>
            </a:pPr>
            <a:r>
              <a:rPr lang="ru-RU" dirty="0" smtClean="0"/>
              <a:t>направлений </a:t>
            </a:r>
            <a:r>
              <a:rPr lang="ru-RU" dirty="0"/>
              <a:t>работы в нашей </a:t>
            </a:r>
            <a:r>
              <a:rPr lang="ru-RU" dirty="0" smtClean="0"/>
              <a:t>школе.</a:t>
            </a:r>
          </a:p>
          <a:p>
            <a:pPr marL="0" indent="0">
              <a:buNone/>
            </a:pPr>
            <a:r>
              <a:rPr lang="ru-RU" dirty="0" smtClean="0"/>
              <a:t>Её</a:t>
            </a:r>
            <a:r>
              <a:rPr lang="ru-RU" dirty="0"/>
              <a:t> основная цель – способствовать развитию природного таланта, самореализации и самопознанию способных и одарённых детей.  Программа «Одаренные дети</a:t>
            </a:r>
            <a:r>
              <a:rPr lang="ru-RU" dirty="0" smtClean="0"/>
              <a:t>», </a:t>
            </a:r>
            <a:r>
              <a:rPr lang="ru-RU" dirty="0"/>
              <a:t>частью которого стало направление по организации работы школьного научного </a:t>
            </a:r>
            <a:r>
              <a:rPr lang="ru-RU" dirty="0" smtClean="0"/>
              <a:t>сообщества, </a:t>
            </a:r>
            <a:r>
              <a:rPr lang="ru-RU" dirty="0"/>
              <a:t>действует в школе с </a:t>
            </a:r>
            <a:r>
              <a:rPr lang="ru-RU" dirty="0" smtClean="0"/>
              <a:t>2012года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Главная </a:t>
            </a:r>
            <a:r>
              <a:rPr lang="ru-RU" dirty="0"/>
              <a:t>задача общества – </a:t>
            </a:r>
            <a:r>
              <a:rPr lang="ru-RU" dirty="0" smtClean="0"/>
              <a:t>дать</a:t>
            </a:r>
          </a:p>
          <a:p>
            <a:pPr marL="0" indent="0">
              <a:buNone/>
            </a:pPr>
            <a:r>
              <a:rPr lang="ru-RU" dirty="0" smtClean="0"/>
              <a:t>ученику </a:t>
            </a:r>
            <a:r>
              <a:rPr lang="ru-RU" dirty="0"/>
              <a:t>возможность развить </a:t>
            </a:r>
            <a:r>
              <a:rPr lang="ru-RU" dirty="0" smtClean="0"/>
              <a:t>свой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интеллект </a:t>
            </a:r>
            <a:r>
              <a:rPr lang="ru-RU" dirty="0"/>
              <a:t>в </a:t>
            </a:r>
            <a:r>
              <a:rPr lang="ru-RU" dirty="0" smtClean="0"/>
              <a:t>самостоятельной</a:t>
            </a:r>
          </a:p>
          <a:p>
            <a:pPr marL="0" indent="0">
              <a:buNone/>
            </a:pPr>
            <a:r>
              <a:rPr lang="ru-RU" dirty="0" smtClean="0"/>
              <a:t>      творческой деятельности,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с </a:t>
            </a:r>
            <a:r>
              <a:rPr lang="ru-RU" dirty="0"/>
              <a:t>учетом </a:t>
            </a:r>
            <a:r>
              <a:rPr lang="ru-RU" dirty="0" smtClean="0"/>
              <a:t>индивидуальных</a:t>
            </a:r>
          </a:p>
          <a:p>
            <a:pPr marL="0" indent="0">
              <a:buNone/>
            </a:pPr>
            <a:r>
              <a:rPr lang="ru-RU" dirty="0" smtClean="0"/>
              <a:t>          особенностей</a:t>
            </a:r>
          </a:p>
          <a:p>
            <a:pPr marL="0" indent="0">
              <a:buNone/>
            </a:pPr>
            <a:r>
              <a:rPr lang="ru-RU" dirty="0" smtClean="0"/>
              <a:t>                        и </a:t>
            </a:r>
            <a:r>
              <a:rPr lang="ru-RU" dirty="0"/>
              <a:t>склонностей. 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4" y="3896816"/>
            <a:ext cx="3978995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29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078"/>
            <a:ext cx="7056784" cy="10486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Квесты для начальной школы</a:t>
            </a:r>
            <a:endParaRPr lang="ru-RU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3" y="1124744"/>
            <a:ext cx="3696086" cy="2769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D:\Английский работа\Документация для работы\Научное сообщество\2022 - 2023\фото\IMG-20210928-WA001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070987" cy="230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Английский работа\Документация для работы\Научное сообщество\2022 - 2023\фото\IMG-20210928-WA0010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81768"/>
            <a:ext cx="3623048" cy="2717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нглийский работа\Документация для работы\Научное сообщество\2022 - 2023\фото\началка2\8d57b78c-76c7-4b8f-814d-5c40a4661f2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73664"/>
            <a:ext cx="3712448" cy="278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9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0422"/>
            <a:ext cx="7776864" cy="10486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Проект Эко-Артек. </a:t>
            </a:r>
            <a:br>
              <a:rPr lang="ru-RU" b="1" dirty="0" smtClean="0"/>
            </a:br>
            <a:r>
              <a:rPr lang="ru-RU" b="1" dirty="0" smtClean="0"/>
              <a:t>Неделя экологии в летнем лагере</a:t>
            </a:r>
            <a:endParaRPr lang="ru-RU" b="1" dirty="0"/>
          </a:p>
        </p:txBody>
      </p:sp>
      <p:pic>
        <p:nvPicPr>
          <p:cNvPr id="10242" name="Picture 2" descr="D:\Английский работа\Документация для работы\Научное сообщество\2022 - 2023\фото\Z_ofcX_BXlxdZFoudkAAuJ_IRRsTKCGClqNvSpc2qo0VVfwm7S0tlth0wcEPgAAC12gHUBtqDbr6Avxk899JiNv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" y="1388415"/>
            <a:ext cx="3647677" cy="273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нглийский работа\Документация для работы\Научное сообщество\2022 - 2023\фото\WoI0jINHH2RyLATNUc2JQnYhIJhxYW74OYrBFvxbZB_uWpoTOz0CQytZOgUIIU8cCFaHpGEUGcviqhkC1q2jGB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633" y="1388415"/>
            <a:ext cx="3547799" cy="2660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Английский работа\Документация для работы\Научное сообщество\2022 - 2023\фото\экология\команда 2\5oHycRoT1qm3MMm5KCo0fRFXS2QFu0RZFXpzZdCHUz-mP1evQ3jKBkWEVl8aArGyCk-NkxUwfDfn_BG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96" y="4274050"/>
            <a:ext cx="3488904" cy="261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Английский работа\Документация для работы\Научное сообщество\2022 - 2023\фото\экология\команда 2\5BJ4QFDbBPlqIVbR5qnfA38x7sYmWLrmGNQSXoKsm0N0IaiEcBw9PYiMZzm2RS0mP9G4dWr5_e86sx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18104"/>
            <a:ext cx="2644296" cy="3069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Английский работа\Документация для работы\Научное сообщество\2022 - 2023\фото\экология\команда 2\hgJCP5wjkGpF54-qX5uinVIWz8BverF3vImDwp6lmzysqJkGQu1ULFcvK61Xmy9zP7_9A5G5ygRxbNj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96" y="3645024"/>
            <a:ext cx="3343521" cy="2501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28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840760" cy="10486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Всероссийские игры в дистанционном формате</a:t>
            </a:r>
            <a:endParaRPr lang="ru-RU" b="1" dirty="0"/>
          </a:p>
        </p:txBody>
      </p:sp>
      <p:pic>
        <p:nvPicPr>
          <p:cNvPr id="15362" name="Picture 2" descr="D:\Английский работа\Документация для работы\Научное сообщество\2022 - 2023\фото\НС\Новая папка\IMG_20221025_122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59" y="2996952"/>
            <a:ext cx="2646704" cy="3528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Английский работа\Документация для работы\Научное сообщество\2022 - 2023\фото\НС\Новая папка\1666691964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7084"/>
            <a:ext cx="2616818" cy="4652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Английский работа\Документация для работы\Научное сообщество\2022 - 2023\фото\НС\Новая папка (2)\в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10" y="1412776"/>
            <a:ext cx="1584325" cy="22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Олеся\Desktop\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28" y="4877122"/>
            <a:ext cx="3662672" cy="2060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C:\Users\Олеся\Desktop\i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84" y="1794276"/>
            <a:ext cx="3642432" cy="2048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27428"/>
            <a:ext cx="1584325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17" y="3116952"/>
            <a:ext cx="1579563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1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912768" cy="1048666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Профориентационный</a:t>
            </a:r>
            <a:r>
              <a:rPr lang="ru-RU" b="1" dirty="0" smtClean="0"/>
              <a:t> проект «</a:t>
            </a:r>
            <a:r>
              <a:rPr lang="ru-RU" b="1" dirty="0" err="1" smtClean="0"/>
              <a:t>Пеликанчик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8194" name="Picture 2" descr="D:\Английский работа\Документация для работы\Научное сообщество\2022 - 2023\фото\IMG-20221031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015550" cy="3004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\Фото\МБОУСОШ 14\Зайчики 2\9\пеликанчик\IMG-20221031-WA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73" y="3699764"/>
            <a:ext cx="3946303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\Фото\МБОУСОШ 14\Зайчики 2\9\пеликанчик\IMG-20221031-WA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482391" cy="465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3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6624736" cy="1048666"/>
          </a:xfrm>
        </p:spPr>
        <p:txBody>
          <a:bodyPr/>
          <a:lstStyle/>
          <a:p>
            <a:r>
              <a:rPr lang="ru-RU" b="1" dirty="0" smtClean="0"/>
              <a:t>Видеокроссинг</a:t>
            </a:r>
            <a:endParaRPr lang="ru-RU" b="1" dirty="0"/>
          </a:p>
        </p:txBody>
      </p:sp>
      <p:pic>
        <p:nvPicPr>
          <p:cNvPr id="9218" name="Picture 2" descr="D:\Английский работа\Документация для работы\Научное сообщество\2022 - 2023\фото\IMG-20201122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9" y="692696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Олеся\Desktop\i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83840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леся\Desktop\IMG-20220318-WA00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08998"/>
            <a:ext cx="2255714" cy="318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еся\Desktop\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30" y="3857228"/>
            <a:ext cx="2088232" cy="300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леся\Desktop\i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83512"/>
            <a:ext cx="1920750" cy="277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90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792" y="404664"/>
            <a:ext cx="7956376" cy="104866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Всероссийский проект</a:t>
            </a:r>
            <a:br>
              <a:rPr lang="ru-RU" sz="3200" b="1" dirty="0" smtClean="0"/>
            </a:br>
            <a:r>
              <a:rPr lang="ru-RU" sz="3200" b="1" dirty="0" smtClean="0"/>
              <a:t>"</a:t>
            </a:r>
            <a:r>
              <a:rPr lang="ru-RU" sz="3200" b="1" dirty="0" err="1" smtClean="0"/>
              <a:t>Эколята</a:t>
            </a:r>
            <a:r>
              <a:rPr lang="ru-RU" sz="3200" b="1" dirty="0" smtClean="0"/>
              <a:t> </a:t>
            </a:r>
            <a:r>
              <a:rPr lang="ru-RU" sz="3200" b="1" dirty="0"/>
              <a:t>- молодые защитники природы"</a:t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2050" name="Picture 2" descr="C:\Users\Олеся\Desktop\4xDoLCZCcvXAAbpE6iQSR9bP_7tCYmNS7LZ3IoK8wEMOvEJfbC6jynwb17pvvNluYRzluyNjlv_8mm9yocM3NNa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880" y="4121150"/>
            <a:ext cx="3649133" cy="2736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еся\Desktop\D8lW9eEIkGaX1cK0Ty5GciHWWrZOUEYsPhgFIcI8-gzzhXUS82LURxP7dN1irwKbDKV6jmyoKp9034bN0zkF1CF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422447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леся\Desktop\_-eVAwvq8w3QA0v0rmPlfTyOzLM9FvvS2glacT1Pn5ylk5E-_FNhVf5NXcRW0j59nQkAObq6m3My3MK-rHqc5f5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22258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7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7812360" cy="10486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Научно-практические конференции</a:t>
            </a:r>
            <a:endParaRPr lang="ru-RU" b="1" dirty="0"/>
          </a:p>
        </p:txBody>
      </p:sp>
      <p:pic>
        <p:nvPicPr>
          <p:cNvPr id="11266" name="Picture 2" descr="D:\Английский работа\Документация для работы\Научное сообщество\2022 - 2023\фото\RVUf4OZvdNJbb8KnKer0l8gbYbfgiGGXsocKlCMi7PuUUdzZSW3UPc8tlQpWZqmF-tJva94A_bHqfNKFhzMbJxd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Английский работа\Документация для работы\Научное сообщество\2022 - 2023\фото\9yBm32LJRVz-u5I6qF9GLuWlAJAHtok3IIAHFQ9LvSTx8LOroj182n00DFF5p0f2wqx1Oi8RsE9kggxKApQZg7Q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0" y="1412776"/>
            <a:ext cx="3664800" cy="488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Английский работа\Документация для работы\Научное сообщество\2022 - 2023\фото\грамоты\3bd2df724a2a4472336ddcd82856393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83085"/>
            <a:ext cx="3856098" cy="2567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07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Английский работа\Документация для работы\Научное сообщество\2022 - 2023\фото\O3nZOAjAb99-dhbP-9TRao0zYfaioI-fhZ7pAaGkN742UBB1tBjvyMw6-_wBniYZpp07g2m6J6muhQZneZ3jAIO-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27" y="980728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Английский работа\Документация для работы\Научное сообщество\2022 - 2023\фото\CuWJ5BcJ_4Ui2AwNZOhGXhzstsYFPpeZzP0vPBRk0I3BgK-kHnGIsvuyjtnmOuDWOC8B2-n5w28q4VP8mkTwZN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610794" cy="4814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Английский работа\Документация для работы\Научное сообщество\2022 - 2023\фото\грамоты\IMG_20210427_140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54" y="3675178"/>
            <a:ext cx="3732965" cy="2799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17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Английский работа\Документация для работы\Научное сообщество\2022 - 2023\фото\грамоты\IMG_20211119_094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168352" cy="4224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Английский работа\Документация для работы\Научное сообщество\Новая папка\20220322_074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1248879"/>
            <a:ext cx="3168352" cy="6872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71376"/>
            <a:ext cx="4103687" cy="2305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Олеся\Downloads\IMG_20221106_1346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34263"/>
            <a:ext cx="2344187" cy="3125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8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6624736" cy="686338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Результативность</a:t>
            </a:r>
            <a:br>
              <a:rPr lang="ru-RU" sz="3600" b="1" dirty="0" smtClean="0"/>
            </a:br>
            <a:r>
              <a:rPr lang="ru-RU" sz="3600" b="1" dirty="0" smtClean="0"/>
              <a:t>2022 – 2023 уч. год</a:t>
            </a:r>
            <a:endParaRPr lang="ru-RU" sz="3600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141097"/>
              </p:ext>
            </p:extLst>
          </p:nvPr>
        </p:nvGraphicFramePr>
        <p:xfrm>
          <a:off x="431033" y="1124744"/>
          <a:ext cx="8712967" cy="5292846"/>
        </p:xfrm>
        <a:graphic>
          <a:graphicData uri="http://schemas.openxmlformats.org/drawingml/2006/table">
            <a:tbl>
              <a:tblPr firstRow="1" firstCol="1" bandRow="1"/>
              <a:tblGrid>
                <a:gridCol w="443110"/>
                <a:gridCol w="5179739"/>
                <a:gridCol w="3090118"/>
              </a:tblGrid>
              <a:tr h="122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Участники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Всероссийский Экологический диктант «Экотолк»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 человек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Всероссийский эко-урок «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Эколята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- молодые защитники природы»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59 человек (5 и 11 классы)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Школьный этап предметных олимпиад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Городской конкурс антикоррупционных роликов «Чистые руки»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 кл (победители)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кл (участники)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6675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Региональная олимпиада «Россия и Беларусь: историческая и духовная общность» 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Варченко Ангелина(11-а) победитель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Заключительный этап олимпиады (всероссийский) «Россия и Беларусь: историческая и духовная общность» в г.Пятигорск  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Варченко Ангелина(11-а) в составе команды Ростовской области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Городская олимпиада «Наше наследие» победитель 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Варченко Ангелина (11-а), призер Нищеглотов Роман (11-а)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Гранкин Михаил (9 кл) победитель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Областной многопрофильный  научно- исследовательский конкурс Ступени Успеха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Сухорада Ксения, Трипольская Кристина (11 кл.)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Колесниченко Ксения, Шульгин Данил (10 кл.)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Создание презентаций, интересные опыты, сообщения  по физике «Новости техники»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– 11 кл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Большая перемена. Конкурс соавторов движения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чел (9 кл)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Законодательное собрание РО «85 лет Ростовской области»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Буцаленко Алена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Всероссийский Видеокроссинг «Смотри, это Россия»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чел (9 кл)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Ростовская областная организация Профессионального союза работников народного образования и науки Российской Федерации. «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Пеликанчик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 при поддержке президентских грантов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чел (9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победителя 1 тура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96" marR="31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17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0"/>
            <a:ext cx="8784976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1800" dirty="0"/>
              <a:t>развитие познавательных </a:t>
            </a:r>
            <a:r>
              <a:rPr lang="ru-RU" sz="1800" dirty="0" smtClean="0"/>
              <a:t>интересов,</a:t>
            </a:r>
          </a:p>
          <a:p>
            <a:pPr marL="0" lvl="0" indent="0">
              <a:buNone/>
            </a:pPr>
            <a:r>
              <a:rPr lang="ru-RU" sz="1800" dirty="0" smtClean="0"/>
              <a:t>интеллектуальных</a:t>
            </a:r>
            <a:r>
              <a:rPr lang="ru-RU" sz="1800" dirty="0"/>
              <a:t>, творческих и </a:t>
            </a:r>
            <a:r>
              <a:rPr lang="ru-RU" sz="1800" dirty="0" smtClean="0"/>
              <a:t>коммуникативных способностей</a:t>
            </a:r>
          </a:p>
          <a:p>
            <a:pPr marL="0" lvl="0" indent="0">
              <a:buNone/>
            </a:pPr>
            <a:r>
              <a:rPr lang="ru-RU" sz="1800" dirty="0" smtClean="0"/>
              <a:t>учащихся</a:t>
            </a:r>
            <a:r>
              <a:rPr lang="ru-RU" sz="1800" dirty="0"/>
              <a:t>, определяющих формирование компетентной личности, способной к жизнедеятельности и самоопределению в информационном обществе;</a:t>
            </a:r>
          </a:p>
          <a:p>
            <a:pPr lvl="0"/>
            <a:r>
              <a:rPr lang="ru-RU" sz="1800" dirty="0"/>
              <a:t>создание условий для формирования познавательного интереса учащихся, формирования навыков научно – исследовательской и творчески – проектной деятельности;</a:t>
            </a:r>
          </a:p>
          <a:p>
            <a:pPr lvl="0"/>
            <a:r>
              <a:rPr lang="ru-RU" sz="1800" dirty="0"/>
              <a:t>разносторонняя </a:t>
            </a:r>
            <a:r>
              <a:rPr lang="ru-RU" sz="1800" dirty="0" smtClean="0"/>
              <a:t>поддержка</a:t>
            </a:r>
          </a:p>
          <a:p>
            <a:pPr marL="0" lvl="0" indent="0">
              <a:buNone/>
            </a:pPr>
            <a:r>
              <a:rPr lang="ru-RU" sz="1800" dirty="0" smtClean="0"/>
              <a:t>обучающихся </a:t>
            </a:r>
            <a:r>
              <a:rPr lang="ru-RU" sz="1800" dirty="0"/>
              <a:t>средней </a:t>
            </a:r>
            <a:r>
              <a:rPr lang="ru-RU" sz="1800" dirty="0" smtClean="0"/>
              <a:t>школы</a:t>
            </a:r>
          </a:p>
          <a:p>
            <a:pPr marL="0" lvl="0" indent="0">
              <a:buNone/>
            </a:pPr>
            <a:r>
              <a:rPr lang="ru-RU" sz="1800" dirty="0" smtClean="0"/>
              <a:t>с особыми образовательными</a:t>
            </a:r>
          </a:p>
          <a:p>
            <a:pPr marL="0" lvl="0" indent="0">
              <a:buNone/>
            </a:pPr>
            <a:r>
              <a:rPr lang="ru-RU" sz="1800" dirty="0" smtClean="0"/>
              <a:t>потребностями</a:t>
            </a:r>
            <a:r>
              <a:rPr lang="ru-RU" sz="1800" dirty="0"/>
              <a:t>, а </a:t>
            </a:r>
            <a:r>
              <a:rPr lang="ru-RU" sz="1800" dirty="0" smtClean="0"/>
              <a:t>также</a:t>
            </a:r>
          </a:p>
          <a:p>
            <a:pPr marL="0" lvl="0" indent="0">
              <a:buNone/>
            </a:pPr>
            <a:r>
              <a:rPr lang="ru-RU" sz="1800" dirty="0" smtClean="0"/>
              <a:t>помощь в </a:t>
            </a:r>
            <a:r>
              <a:rPr lang="ru-RU" sz="1800" dirty="0"/>
              <a:t>адаптации к </a:t>
            </a:r>
            <a:r>
              <a:rPr lang="ru-RU" sz="1800" dirty="0" smtClean="0"/>
              <a:t>новым</a:t>
            </a:r>
          </a:p>
          <a:p>
            <a:pPr marL="0" lvl="0" indent="0">
              <a:buNone/>
            </a:pPr>
            <a:r>
              <a:rPr lang="ru-RU" sz="1800" dirty="0" smtClean="0"/>
              <a:t>условиям обучения</a:t>
            </a:r>
          </a:p>
          <a:p>
            <a:pPr marL="0" lv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«пассивному  обучающемуся».</a:t>
            </a:r>
            <a:endParaRPr lang="ru-RU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48880"/>
            <a:ext cx="5724128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636730"/>
              </p:ext>
            </p:extLst>
          </p:nvPr>
        </p:nvGraphicFramePr>
        <p:xfrm>
          <a:off x="683568" y="476672"/>
          <a:ext cx="7920880" cy="5772387"/>
        </p:xfrm>
        <a:graphic>
          <a:graphicData uri="http://schemas.openxmlformats.org/drawingml/2006/table">
            <a:tbl>
              <a:tblPr firstRow="1" firstCol="1" bandRow="1"/>
              <a:tblGrid>
                <a:gridCol w="402828"/>
                <a:gridCol w="4708854"/>
                <a:gridCol w="2809198"/>
              </a:tblGrid>
              <a:tr h="524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Всероссийская командная онлайн-игра «Приключения исследователя»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кл (6 чел) лауреаты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Фестиваль «Включай ЭКОлогику»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 участников;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призера (10, 9, 3 класс)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Региональный этап всероссийского конкурса «Я и Россия: мечты о будущем»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участник 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5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15">
                          <a:effectLst/>
                          <a:latin typeface="Calibri"/>
                          <a:ea typeface="Calibri"/>
                          <a:cs typeface="Times New Roman"/>
                        </a:rPr>
                        <a:t>Региональный этап </a:t>
                      </a: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Всероссийского</a:t>
                      </a:r>
                      <a:r>
                        <a:rPr lang="ru-RU" sz="1200" b="1" spc="-15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конкурса</a:t>
                      </a:r>
                      <a:r>
                        <a:rPr lang="ru-RU" sz="1200" b="1" spc="-15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социальной</a:t>
                      </a:r>
                      <a:r>
                        <a:rPr lang="ru-RU" sz="1200" b="1" spc="-2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рекламы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>
                          <a:effectLst/>
                          <a:latin typeface="Calibri"/>
                          <a:ea typeface="Times New Roman"/>
                        </a:rPr>
                        <a:t>в</a:t>
                      </a:r>
                      <a:r>
                        <a:rPr lang="ru-RU" sz="1200" b="1" kern="0" spc="-20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ru-RU" sz="1200" b="1" kern="0">
                          <a:effectLst/>
                          <a:latin typeface="Calibri"/>
                          <a:ea typeface="Times New Roman"/>
                        </a:rPr>
                        <a:t>области</a:t>
                      </a:r>
                      <a:r>
                        <a:rPr lang="ru-RU" sz="1200" b="1" kern="0" spc="-20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ru-RU" sz="1200" b="1" kern="0">
                          <a:effectLst/>
                          <a:latin typeface="Calibri"/>
                          <a:ea typeface="Times New Roman"/>
                        </a:rPr>
                        <a:t>формирования</a:t>
                      </a:r>
                      <a:r>
                        <a:rPr lang="ru-RU" sz="1200" b="1" kern="0" spc="-20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ru-RU" sz="1200" b="1" kern="0">
                          <a:effectLst/>
                          <a:latin typeface="Calibri"/>
                          <a:ea typeface="Times New Roman"/>
                        </a:rPr>
                        <a:t>культуры</a:t>
                      </a:r>
                      <a:r>
                        <a:rPr lang="ru-RU" sz="1200" b="1" kern="0" spc="-20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ru-RU" sz="1200" b="1" kern="0">
                          <a:effectLst/>
                          <a:latin typeface="Calibri"/>
                          <a:ea typeface="Times New Roman"/>
                        </a:rPr>
                        <a:t>здорового</a:t>
                      </a:r>
                      <a:r>
                        <a:rPr lang="ru-RU" sz="1200" b="1" kern="0" spc="-5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ru-RU" sz="1200" b="1" kern="0">
                          <a:effectLst/>
                          <a:latin typeface="Calibri"/>
                          <a:ea typeface="Times New Roman"/>
                        </a:rPr>
                        <a:t>и</a:t>
                      </a:r>
                      <a:r>
                        <a:rPr lang="ru-RU" sz="1200" b="1" kern="0" spc="-25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ru-RU" sz="1200" b="1" kern="0">
                          <a:effectLst/>
                          <a:latin typeface="Calibri"/>
                          <a:ea typeface="Times New Roman"/>
                        </a:rPr>
                        <a:t>безопасного</a:t>
                      </a:r>
                      <a:r>
                        <a:rPr lang="ru-RU" sz="1200" b="1" kern="0" spc="-20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ru-RU" sz="1200" b="1" kern="0">
                          <a:effectLst/>
                          <a:latin typeface="Calibri"/>
                          <a:ea typeface="Times New Roman"/>
                        </a:rPr>
                        <a:t>образа</a:t>
                      </a:r>
                      <a:r>
                        <a:rPr lang="ru-RU" sz="1200" b="1" kern="0" spc="-10">
                          <a:effectLst/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ru-RU" sz="1200" b="1" kern="0">
                          <a:effectLst/>
                          <a:latin typeface="Calibri"/>
                          <a:ea typeface="Times New Roman"/>
                        </a:rPr>
                        <a:t>жизни</a:t>
                      </a:r>
                      <a:endParaRPr lang="ru-RU" sz="1100" b="1" kern="0">
                        <a:effectLst/>
                        <a:latin typeface="Calibri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«Стиль</a:t>
                      </a:r>
                      <a:r>
                        <a:rPr lang="ru-RU" sz="1200" b="1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жизни</a:t>
                      </a:r>
                      <a:r>
                        <a:rPr lang="ru-RU" sz="1200" b="1" spc="-15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ru-RU" sz="1200" b="1" spc="-5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здоровье!</a:t>
                      </a:r>
                      <a:r>
                        <a:rPr lang="ru-RU" sz="1200" b="1" spc="-2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2022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участника (9 кл)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РОСПРИРОДНАДЗОР. Международная детско-юношеская премия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«Экология - дело каждого»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кл (10 чел)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кл (1 чел)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Международный конкурс «Расскажи миру о своей Родине»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кл (2 чел)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Донская академия наук юных исследователей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имени Ю.А. Жданова. Научно-практическая конференция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кл (2 чел)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кл (6 чел)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Олимпиада по математике Учи.ру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– 9 кл (50 чел)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 Тренд. Росстат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кл (6 чел)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 ВСЕРОССИЙСКИЙ КОНКУРС "ГИМН РОССИИ ПОНЯТНЫМИ СЛОВАМИ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Региональный этап Всероссийского конкурса исследовательских краеведческих работ обучающихся «Отечество» 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</a:t>
                      </a:r>
                      <a:r>
                        <a:rPr lang="ru-RU" sz="1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endParaRPr lang="ru-RU" sz="12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</a:t>
                      </a:r>
                      <a:r>
                        <a:rPr lang="ru-RU" sz="1200" b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33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Публикации</a:t>
            </a:r>
            <a:endParaRPr lang="ru-RU" dirty="0"/>
          </a:p>
        </p:txBody>
      </p:sp>
      <p:pic>
        <p:nvPicPr>
          <p:cNvPr id="1026" name="Picture 2" descr="C:\Users\Олеся\Desktop\о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238763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еся\Desktop\оо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700808"/>
            <a:ext cx="2304256" cy="32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леся\Desktop\оооо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2388142" cy="341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леся\Desktop\i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4"/>
            <a:ext cx="2312843" cy="30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Олеся\Desktop\i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90" y="168480"/>
            <a:ext cx="3170237" cy="22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Олеся\Desktop\i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808"/>
            <a:ext cx="3170237" cy="2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Олеся\Desktop\i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9" y="4488852"/>
            <a:ext cx="3167063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52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Начальная школа</a:t>
            </a:r>
            <a:endParaRPr lang="ru-RU" b="1" dirty="0"/>
          </a:p>
        </p:txBody>
      </p:sp>
      <p:pic>
        <p:nvPicPr>
          <p:cNvPr id="4098" name="Picture 2" descr="C:\Users\Олеся\Downloads\IMG-20221108-WA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68760"/>
            <a:ext cx="3505273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еся\Downloads\IMG-20221108-WA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3704928" cy="2778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леся\Downloads\IMG-20221108-WA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54" y="4111856"/>
            <a:ext cx="3577446" cy="2676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леся\Desktop\Новая папка\IMG-20221109-WA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35" y="4090399"/>
            <a:ext cx="3609143" cy="2697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еся\Desktop\Новая папка\IMG-20221109-WA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еся\Desktop\Новая папка\IMG-20221108-WA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669" y="4005064"/>
            <a:ext cx="4802332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леся\Desktop\Новая папка\IMG-20221108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44724"/>
            <a:ext cx="3696411" cy="2772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Олеся\Desktop\Новая папка\IMG-20221108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02528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3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412776"/>
            <a:ext cx="6624736" cy="1048666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80926"/>
            <a:ext cx="5112568" cy="385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15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15008" y="116632"/>
            <a:ext cx="8928992" cy="67047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pPr lvl="0"/>
            <a:r>
              <a:rPr lang="ru-RU" sz="1600" dirty="0"/>
              <a:t>воспитывать интерес к познанию мира, к углубленному </a:t>
            </a:r>
            <a:r>
              <a:rPr lang="ru-RU" sz="1600" dirty="0" smtClean="0"/>
              <a:t>изучению</a:t>
            </a:r>
          </a:p>
          <a:p>
            <a:pPr marL="0" lvl="0" indent="0">
              <a:buNone/>
            </a:pPr>
            <a:r>
              <a:rPr lang="ru-RU" sz="1600" dirty="0" smtClean="0"/>
              <a:t>дисциплин</a:t>
            </a:r>
            <a:r>
              <a:rPr lang="ru-RU" sz="1600" dirty="0"/>
              <a:t>;</a:t>
            </a:r>
          </a:p>
          <a:p>
            <a:pPr lvl="0"/>
            <a:r>
              <a:rPr lang="ru-RU" sz="1600" dirty="0"/>
              <a:t>выявлять наиболее одаренных учащихся в разных областях науки и развивать </a:t>
            </a:r>
            <a:r>
              <a:rPr lang="ru-RU" sz="1600" dirty="0" smtClean="0"/>
              <a:t>их</a:t>
            </a:r>
          </a:p>
          <a:p>
            <a:pPr marL="0" lvl="0" indent="0">
              <a:buNone/>
            </a:pPr>
            <a:r>
              <a:rPr lang="ru-RU" sz="1600" dirty="0" smtClean="0"/>
              <a:t>творческие </a:t>
            </a:r>
            <a:r>
              <a:rPr lang="ru-RU" sz="1600" dirty="0"/>
              <a:t>способности;</a:t>
            </a:r>
          </a:p>
          <a:p>
            <a:pPr lvl="0"/>
            <a:r>
              <a:rPr lang="ru-RU" sz="1600" dirty="0"/>
              <a:t>готовить к выбору будущей профессии, развивать интерес к избранной специальности, помочь приобрести дополнительные знания, умения и навыки в интересующей области:</a:t>
            </a:r>
          </a:p>
          <a:p>
            <a:pPr lvl="0"/>
            <a:r>
              <a:rPr lang="ru-RU" sz="1600" dirty="0"/>
              <a:t>развивать </a:t>
            </a:r>
            <a:r>
              <a:rPr lang="ru-RU" sz="1600" dirty="0" smtClean="0"/>
              <a:t>навыки научно-исследовательской </a:t>
            </a:r>
            <a:r>
              <a:rPr lang="ru-RU" sz="1600" dirty="0"/>
              <a:t>работы, умения самостоятельно и творчески мыслить, использовать полученные знания на практике;</a:t>
            </a:r>
          </a:p>
          <a:p>
            <a:pPr lvl="0"/>
            <a:r>
              <a:rPr lang="ru-RU" sz="1600" dirty="0"/>
              <a:t>овладевать правилами обращения с необходимыми для исследовательской работы приборами и оборудованием;</a:t>
            </a:r>
          </a:p>
          <a:p>
            <a:pPr lvl="0"/>
            <a:r>
              <a:rPr lang="ru-RU" sz="1600" dirty="0"/>
              <a:t>развивать навыки самостоятельной работы с научной литературой, обучать методике обработки полученных данных и анализу результатов, составлению и оформлению отчета и доклада о результатах научно-исследовательских работ;</a:t>
            </a:r>
          </a:p>
          <a:p>
            <a:pPr lvl="0"/>
            <a:r>
              <a:rPr lang="ru-RU" sz="1600" dirty="0"/>
              <a:t>пропагандировать достижения отечественной и мировой науки, техники, литературы, искусства;</a:t>
            </a:r>
          </a:p>
          <a:p>
            <a:pPr lvl="0"/>
            <a:r>
              <a:rPr lang="ru-RU" sz="1600" dirty="0"/>
              <a:t>формировать единое школьное научное сообщество со своими традициями;</a:t>
            </a:r>
          </a:p>
          <a:p>
            <a:pPr lvl="0"/>
            <a:r>
              <a:rPr lang="ru-RU" sz="1600" dirty="0"/>
              <a:t>осуществлять материально-техническое, научно-информационное обеспечение отдельных исследовательских работ членов НОУ на основе соглашения с различными учреждениями по использованию их материально-технической базы;</a:t>
            </a:r>
          </a:p>
          <a:p>
            <a:pPr lvl="0" algn="r"/>
            <a:r>
              <a:rPr lang="ru-RU" sz="1600" dirty="0"/>
              <a:t>помогать в реализации лидерского потенциала;</a:t>
            </a:r>
          </a:p>
          <a:p>
            <a:pPr lvl="0" algn="r"/>
            <a:r>
              <a:rPr lang="ru-RU" sz="1600" dirty="0"/>
              <a:t>развивать гибкие навыки и </a:t>
            </a:r>
            <a:r>
              <a:rPr lang="ru-RU" sz="1600" dirty="0" err="1"/>
              <a:t>метакомпетенции</a:t>
            </a:r>
            <a:r>
              <a:rPr lang="ru-RU" sz="1600" dirty="0"/>
              <a:t>;</a:t>
            </a:r>
          </a:p>
          <a:p>
            <a:pPr lvl="0" algn="r"/>
            <a:r>
              <a:rPr lang="ru-RU" sz="1600" dirty="0"/>
              <a:t>оказывать помощь в адаптации к новым условиям среды;</a:t>
            </a:r>
          </a:p>
          <a:p>
            <a:pPr lvl="0" algn="r"/>
            <a:r>
              <a:rPr lang="ru-RU" sz="1600" dirty="0"/>
              <a:t>укреплять связи школьника-будущего выпускника со школой.</a:t>
            </a:r>
          </a:p>
          <a:p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еся\Desktop\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188640"/>
            <a:ext cx="8906882" cy="650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20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еся\Desktop\в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092280" cy="1048666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СОДЕРЖАНИЕ И ФОРМЫ РАБОТЫ НАУЧНОГО ОБЩЕСТВА УЧАЩИХСЯ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733256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Составление </a:t>
            </a:r>
            <a:r>
              <a:rPr lang="ru-RU" sz="2200" dirty="0"/>
              <a:t>программ и разработка проектов, тем </a:t>
            </a:r>
            <a:r>
              <a:rPr lang="ru-RU" sz="2200" dirty="0" smtClean="0"/>
              <a:t>исследований;</a:t>
            </a:r>
          </a:p>
          <a:p>
            <a:r>
              <a:rPr lang="ru-RU" sz="2200" dirty="0" smtClean="0"/>
              <a:t>участие </a:t>
            </a:r>
            <a:r>
              <a:rPr lang="ru-RU" sz="2200" dirty="0"/>
              <a:t>в олимпиадах, конкурсах, интеллектуальных играх, </a:t>
            </a:r>
            <a:r>
              <a:rPr lang="ru-RU" sz="2200" dirty="0" smtClean="0"/>
              <a:t>выставках;</a:t>
            </a:r>
          </a:p>
          <a:p>
            <a:r>
              <a:rPr lang="ru-RU" sz="2200" dirty="0" smtClean="0"/>
              <a:t>проведение </a:t>
            </a:r>
            <a:r>
              <a:rPr lang="ru-RU" sz="2200" dirty="0"/>
              <a:t>научно – практических </a:t>
            </a:r>
            <a:r>
              <a:rPr lang="ru-RU" sz="2200" dirty="0" smtClean="0"/>
              <a:t>конференций;</a:t>
            </a:r>
          </a:p>
          <a:p>
            <a:r>
              <a:rPr lang="ru-RU" sz="2200" dirty="0" smtClean="0"/>
              <a:t>выступление </a:t>
            </a:r>
            <a:r>
              <a:rPr lang="ru-RU" sz="2200" dirty="0"/>
              <a:t>с докладами, сообщениями, творческими </a:t>
            </a:r>
            <a:r>
              <a:rPr lang="ru-RU" sz="2200" dirty="0" smtClean="0"/>
              <a:t>отчетами;</a:t>
            </a:r>
          </a:p>
          <a:p>
            <a:r>
              <a:rPr lang="ru-RU" sz="2200" dirty="0" smtClean="0"/>
              <a:t>работа с детьми начальной</a:t>
            </a:r>
          </a:p>
          <a:p>
            <a:pPr marL="0" indent="0">
              <a:buNone/>
            </a:pPr>
            <a:r>
              <a:rPr lang="ru-RU" sz="2200" dirty="0" smtClean="0"/>
              <a:t>школы;</a:t>
            </a:r>
          </a:p>
          <a:p>
            <a:r>
              <a:rPr lang="ru-RU" sz="2200" dirty="0" smtClean="0"/>
              <a:t>встречи </a:t>
            </a:r>
            <a:r>
              <a:rPr lang="ru-RU" sz="2200" dirty="0"/>
              <a:t>с </a:t>
            </a:r>
            <a:r>
              <a:rPr lang="ru-RU" sz="2200" dirty="0" smtClean="0"/>
              <a:t>людьми,</a:t>
            </a:r>
          </a:p>
          <a:p>
            <a:pPr marL="0" indent="0">
              <a:buNone/>
            </a:pPr>
            <a:r>
              <a:rPr lang="ru-RU" sz="2200" dirty="0" smtClean="0"/>
              <a:t>занимающимися научной</a:t>
            </a:r>
          </a:p>
          <a:p>
            <a:pPr marL="0" indent="0">
              <a:buNone/>
            </a:pPr>
            <a:r>
              <a:rPr lang="ru-RU" sz="2200" dirty="0" smtClean="0"/>
              <a:t>деятельностью, сотрудниками</a:t>
            </a:r>
          </a:p>
          <a:p>
            <a:pPr marL="0" indent="0">
              <a:buNone/>
            </a:pPr>
            <a:r>
              <a:rPr lang="ru-RU" sz="2200" dirty="0" smtClean="0"/>
              <a:t>              музеев</a:t>
            </a:r>
            <a:r>
              <a:rPr lang="ru-RU" sz="2200" dirty="0"/>
              <a:t>, библиотек</a:t>
            </a:r>
            <a:r>
              <a:rPr lang="ru-RU" sz="2200" dirty="0" smtClean="0"/>
              <a:t>;</a:t>
            </a:r>
          </a:p>
          <a:p>
            <a:pPr marL="0" indent="0">
              <a:buNone/>
            </a:pPr>
            <a:r>
              <a:rPr lang="ru-RU" sz="2200" dirty="0" smtClean="0"/>
              <a:t>•      </a:t>
            </a:r>
            <a:r>
              <a:rPr lang="ru-RU" sz="2200" dirty="0"/>
              <a:t>подготовка творческих </a:t>
            </a:r>
            <a:r>
              <a:rPr lang="ru-RU" sz="2200" dirty="0" smtClean="0"/>
              <a:t>работ,</a:t>
            </a:r>
          </a:p>
          <a:p>
            <a:pPr marL="0" indent="0">
              <a:buNone/>
            </a:pPr>
            <a:r>
              <a:rPr lang="ru-RU" sz="2200" dirty="0"/>
              <a:t> </a:t>
            </a:r>
            <a:r>
              <a:rPr lang="ru-RU" sz="2200" dirty="0" smtClean="0"/>
              <a:t>                      публикаций</a:t>
            </a:r>
          </a:p>
          <a:p>
            <a:pPr marL="0" indent="0">
              <a:buNone/>
            </a:pPr>
            <a:r>
              <a:rPr lang="ru-RU" sz="2200" dirty="0" smtClean="0"/>
              <a:t>В                            научные сборники</a:t>
            </a:r>
            <a:r>
              <a:rPr lang="ru-RU" sz="2200" dirty="0"/>
              <a:t>.</a:t>
            </a:r>
          </a:p>
        </p:txBody>
      </p:sp>
      <p:pic>
        <p:nvPicPr>
          <p:cNvPr id="5122" name="Picture 2" descr="C:\Users\Олеся\Desktop\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31" y="2947082"/>
            <a:ext cx="4860033" cy="3936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40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6768752" cy="10486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Результативность за 2021-2022 уч.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9036496" cy="48245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Секция «ФИЗИКА»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7200" dirty="0"/>
              <a:t>Руководитель секции - Бойко Е.А.</a:t>
            </a:r>
          </a:p>
          <a:p>
            <a:pPr lvl="0"/>
            <a:r>
              <a:rPr lang="ru-RU" sz="7200" dirty="0"/>
              <a:t>VΙ</a:t>
            </a:r>
            <a:r>
              <a:rPr lang="en-US" sz="7200" dirty="0"/>
              <a:t>II</a:t>
            </a:r>
            <a:r>
              <a:rPr lang="ru-RU" sz="7200" dirty="0"/>
              <a:t> городская научная конференция молодых исследователей «Шаг в будущее»:</a:t>
            </a:r>
          </a:p>
          <a:p>
            <a:pPr marL="0" indent="0">
              <a:buNone/>
            </a:pPr>
            <a:r>
              <a:rPr lang="ru-RU" sz="7200" dirty="0"/>
              <a:t>Филиппенко   Екатерина (11 класс), тема проекта: «Влияние визуальной информации на формирование естественно-научного </a:t>
            </a:r>
            <a:r>
              <a:rPr lang="ru-RU" sz="7200" dirty="0" smtClean="0"/>
              <a:t>мировоззрения</a:t>
            </a:r>
            <a:r>
              <a:rPr lang="ru-RU" sz="7200" dirty="0"/>
              <a:t>» - </a:t>
            </a:r>
            <a:r>
              <a:rPr lang="ru-RU" sz="7200" b="1" dirty="0"/>
              <a:t>диплом Ι степени</a:t>
            </a:r>
            <a:r>
              <a:rPr lang="ru-RU" sz="7200" dirty="0"/>
              <a:t>; </a:t>
            </a:r>
          </a:p>
          <a:p>
            <a:pPr lvl="0"/>
            <a:r>
              <a:rPr lang="ru-RU" sz="7200" dirty="0"/>
              <a:t>Региональный конкурс Всероссийского </a:t>
            </a:r>
            <a:r>
              <a:rPr lang="ru-RU" sz="7200" dirty="0" smtClean="0"/>
              <a:t>конкурса </a:t>
            </a:r>
            <a:r>
              <a:rPr lang="ru-RU" sz="7200" dirty="0"/>
              <a:t>научно-технических проектов «Большие вызовы</a:t>
            </a:r>
            <a:r>
              <a:rPr lang="ru-RU" sz="7200" dirty="0" smtClean="0"/>
              <a:t>». Филиппенко   </a:t>
            </a:r>
            <a:r>
              <a:rPr lang="ru-RU" sz="7200" dirty="0"/>
              <a:t>Екатерина (11 класс), тема проекта: «Влияние визуальной информации на формирование естественно-научного </a:t>
            </a:r>
            <a:r>
              <a:rPr lang="ru-RU" sz="7200" dirty="0" smtClean="0"/>
              <a:t>мировоззрения», </a:t>
            </a:r>
            <a:r>
              <a:rPr lang="ru-RU" sz="7200" b="1" dirty="0"/>
              <a:t>призёр</a:t>
            </a:r>
            <a:r>
              <a:rPr lang="ru-RU" sz="7200" dirty="0"/>
              <a:t>.</a:t>
            </a:r>
          </a:p>
          <a:p>
            <a:pPr marL="0" indent="0">
              <a:buNone/>
            </a:pPr>
            <a:r>
              <a:rPr lang="ru-RU" sz="7200" b="1" i="1" u="sng" dirty="0"/>
              <a:t>Секция «ХИМИЯ»</a:t>
            </a:r>
            <a:endParaRPr lang="ru-RU" sz="7200" dirty="0"/>
          </a:p>
          <a:p>
            <a:pPr marL="0" indent="0">
              <a:buNone/>
            </a:pPr>
            <a:r>
              <a:rPr lang="ru-RU" sz="7200" dirty="0"/>
              <a:t>Руководитель секции - Обухова Н.В.</a:t>
            </a:r>
          </a:p>
          <a:p>
            <a:pPr lvl="0"/>
            <a:r>
              <a:rPr lang="ru-RU" sz="7200" dirty="0"/>
              <a:t>Участие во Всероссийском фестивале «Включай Экологику» на базе ДГТУ. В номинации «Ролевое чтение басни» 2 место 10-а класс, в номинации «</a:t>
            </a:r>
            <a:r>
              <a:rPr lang="ru-RU" sz="7200" dirty="0" err="1"/>
              <a:t>Экотанец</a:t>
            </a:r>
            <a:r>
              <a:rPr lang="ru-RU" sz="7200" dirty="0"/>
              <a:t>» </a:t>
            </a:r>
            <a:r>
              <a:rPr lang="ru-RU" sz="7200" b="1" dirty="0"/>
              <a:t>1 место</a:t>
            </a:r>
            <a:r>
              <a:rPr lang="ru-RU" sz="7200" dirty="0"/>
              <a:t> «Армия защитников окружающей среды»  10-а класс.</a:t>
            </a:r>
          </a:p>
          <a:p>
            <a:pPr lvl="0"/>
            <a:r>
              <a:rPr lang="ru-RU" sz="7200" dirty="0"/>
              <a:t>Участие в городском конкурсе «Моя профессия – мой будущий успех» (</a:t>
            </a:r>
            <a:r>
              <a:rPr lang="ru-RU" sz="7200" b="1" dirty="0"/>
              <a:t>1 </a:t>
            </a:r>
            <a:r>
              <a:rPr lang="ru-RU" sz="7200" b="1" dirty="0" smtClean="0"/>
              <a:t>призер</a:t>
            </a:r>
            <a:r>
              <a:rPr lang="ru-RU" sz="7200" dirty="0" smtClean="0"/>
              <a:t>)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8930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856984" cy="597666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СЕКЦИЯ «ИНОСТРАННЫЕ ЯЗЫКИ»</a:t>
            </a:r>
          </a:p>
          <a:p>
            <a:pPr marL="0" indent="0">
              <a:buNone/>
            </a:pPr>
            <a:r>
              <a:rPr lang="ru-RU" sz="3400" dirty="0"/>
              <a:t>Руководитель секции – Марченко Н.А.</a:t>
            </a:r>
          </a:p>
          <a:p>
            <a:pPr marL="0" indent="0">
              <a:buNone/>
            </a:pPr>
            <a:r>
              <a:rPr lang="ru-RU" sz="3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Марченко Н.А</a:t>
            </a:r>
            <a:r>
              <a: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3400" dirty="0"/>
              <a:t>Муниципальный этап Всероссийской олимпиады школьников: </a:t>
            </a:r>
            <a:r>
              <a:rPr lang="ru-RU" sz="3400" dirty="0" err="1"/>
              <a:t>Буравицкий</a:t>
            </a:r>
            <a:r>
              <a:rPr lang="ru-RU" sz="3400" dirty="0"/>
              <a:t> Ян (8-г)- призёр.</a:t>
            </a:r>
          </a:p>
          <a:p>
            <a:pPr marL="0" indent="0">
              <a:buNone/>
            </a:pPr>
            <a:r>
              <a:rPr lang="ru-RU" sz="3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Десятова О.С.</a:t>
            </a:r>
          </a:p>
          <a:p>
            <a:r>
              <a:rPr lang="ru-RU" sz="3400" dirty="0"/>
              <a:t>Всероссийский конкурс исследовательских и творческих </a:t>
            </a:r>
            <a:r>
              <a:rPr lang="ru-RU" sz="3400" dirty="0" smtClean="0"/>
              <a:t>работ "МЫ </a:t>
            </a:r>
            <a:r>
              <a:rPr lang="ru-RU" sz="3400" dirty="0"/>
              <a:t>ГОРДОСТЬ РОДИНЫ</a:t>
            </a:r>
            <a:r>
              <a:rPr lang="ru-RU" sz="3400" dirty="0" smtClean="0"/>
              <a:t>":</a:t>
            </a:r>
          </a:p>
          <a:p>
            <a:pPr marL="0" indent="0">
              <a:buNone/>
            </a:pPr>
            <a:r>
              <a:rPr lang="ru-RU" sz="3400" dirty="0" smtClean="0"/>
              <a:t>Десятова </a:t>
            </a:r>
            <a:r>
              <a:rPr lang="ru-RU" sz="3400" dirty="0"/>
              <a:t>Ангелина (2-б)- победитель; Лобанова Валерия (8-в)- победитель.</a:t>
            </a:r>
          </a:p>
          <a:p>
            <a:r>
              <a:rPr lang="ru-RU" sz="3400" dirty="0"/>
              <a:t>Региональная научно-практическая конференция «</a:t>
            </a:r>
            <a:r>
              <a:rPr lang="ru-RU" sz="3400" dirty="0" err="1"/>
              <a:t>English</a:t>
            </a:r>
            <a:r>
              <a:rPr lang="ru-RU" sz="3400" dirty="0"/>
              <a:t>, </a:t>
            </a:r>
            <a:r>
              <a:rPr lang="ru-RU" sz="3400" dirty="0" err="1"/>
              <a:t>Français</a:t>
            </a:r>
            <a:r>
              <a:rPr lang="ru-RU" sz="3400" dirty="0"/>
              <a:t>, </a:t>
            </a:r>
            <a:r>
              <a:rPr lang="ru-RU" sz="3400" dirty="0" err="1"/>
              <a:t>Deutsch</a:t>
            </a:r>
            <a:r>
              <a:rPr lang="ru-RU" sz="3400" dirty="0"/>
              <a:t> –актуальные вопросы межкультурного взаимодействия глазами школьников», по инициативе Управления образования при поддержке Таганрогского института имени А. П. Чехова и Ростовского института повышения квалификации и профессиональной переподготовки работников образования на базе школы № 9 с углубленным изучением английского языка: Сотникова Валентина (8-в)- 3 место, </a:t>
            </a:r>
            <a:r>
              <a:rPr lang="ru-RU" sz="3400" dirty="0" err="1"/>
              <a:t>Нильга</a:t>
            </a:r>
            <a:r>
              <a:rPr lang="ru-RU" sz="3400" dirty="0"/>
              <a:t> Елизавета (8-в)- 2 место, Лобанова Валерия (8-в)- 1 место.</a:t>
            </a:r>
          </a:p>
          <a:p>
            <a:r>
              <a:rPr lang="ru-RU" sz="3400" dirty="0"/>
              <a:t>XVII осенняя сессия открытой научно-практической конференции ДАНЮИ: Колесниченко Ксения (9-а)- диплом 3 степени, Шульгин Данил (9-а)- диплом 2 степени.</a:t>
            </a:r>
          </a:p>
          <a:p>
            <a:r>
              <a:rPr lang="ru-RU" sz="3400" dirty="0"/>
              <a:t>Всероссийский </a:t>
            </a:r>
            <a:r>
              <a:rPr lang="ru-RU" sz="3400" dirty="0" smtClean="0"/>
              <a:t>фестиваль </a:t>
            </a:r>
            <a:r>
              <a:rPr lang="ru-RU" sz="3400" dirty="0"/>
              <a:t>науки на базе Донского государственного технического университета  конкурс «Включай </a:t>
            </a:r>
            <a:r>
              <a:rPr lang="ru-RU" sz="3400" dirty="0" err="1"/>
              <a:t>ЭКОлогику</a:t>
            </a:r>
            <a:r>
              <a:rPr lang="ru-RU" sz="3400" dirty="0"/>
              <a:t>!»: Шульгин Данил (9-а)- 2 место, Мелихова Анастасия (8-в)- 2 место.</a:t>
            </a:r>
          </a:p>
          <a:p>
            <a:r>
              <a:rPr lang="ru-RU" sz="3400" dirty="0"/>
              <a:t>Региональная конференция "Творчество юных" НИУ МИЭТ: Колесниченко Ксения (9-а</a:t>
            </a:r>
            <a:r>
              <a:rPr lang="ru-RU" sz="3400" dirty="0" smtClean="0"/>
              <a:t>), Буцаленко Алена (8-в), </a:t>
            </a:r>
            <a:r>
              <a:rPr lang="ru-RU" sz="3400" dirty="0"/>
              <a:t>Сотникова </a:t>
            </a:r>
            <a:r>
              <a:rPr lang="ru-RU" sz="3400" dirty="0" smtClean="0"/>
              <a:t>Валентина (8-в</a:t>
            </a:r>
            <a:r>
              <a:rPr lang="ru-RU" sz="3400" dirty="0"/>
              <a:t>), </a:t>
            </a:r>
            <a:r>
              <a:rPr lang="ru-RU" sz="3400" dirty="0" err="1" smtClean="0"/>
              <a:t>Нильга</a:t>
            </a:r>
            <a:r>
              <a:rPr lang="ru-RU" sz="3400" dirty="0"/>
              <a:t> Елизавета (8-в), Попова </a:t>
            </a:r>
            <a:r>
              <a:rPr lang="ru-RU" sz="3400" dirty="0" smtClean="0"/>
              <a:t>Ульяна (</a:t>
            </a:r>
            <a:r>
              <a:rPr lang="ru-RU" sz="3400" dirty="0"/>
              <a:t>8-в)- диплом финалиста.</a:t>
            </a:r>
          </a:p>
          <a:p>
            <a:pPr marL="0" indent="0">
              <a:buNone/>
            </a:pPr>
            <a:r>
              <a:rPr lang="ru-RU" sz="3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ru-RU" sz="34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Едрышева</a:t>
            </a:r>
            <a:r>
              <a:rPr lang="ru-RU" sz="3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А.А.</a:t>
            </a:r>
          </a:p>
          <a:p>
            <a:pPr algn="r"/>
            <a:r>
              <a:rPr lang="ru-RU" sz="3400" dirty="0" smtClean="0"/>
              <a:t>           Муниципальный </a:t>
            </a:r>
            <a:r>
              <a:rPr lang="ru-RU" sz="3400" dirty="0"/>
              <a:t>этап Всероссийской олимпиады школьников: Новикова Вероника (7-б) </a:t>
            </a:r>
            <a:r>
              <a:rPr lang="ru-RU" sz="3400" dirty="0" smtClean="0"/>
              <a:t>-                                                            победитель</a:t>
            </a:r>
            <a:r>
              <a:rPr lang="ru-RU" sz="3400" dirty="0"/>
              <a:t>.</a:t>
            </a:r>
          </a:p>
          <a:p>
            <a:pPr marL="0" indent="0">
              <a:buNone/>
            </a:pPr>
            <a:r>
              <a:rPr lang="ru-RU" sz="3400" dirty="0"/>
              <a:t> </a:t>
            </a:r>
          </a:p>
          <a:p>
            <a:endParaRPr lang="ru-RU" sz="3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462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d99c277f280234992a36bb463b6c6b1dbfe9e34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2563</TotalTime>
  <Words>1352</Words>
  <Application>Microsoft Office PowerPoint</Application>
  <PresentationFormat>Экран (4:3)</PresentationFormat>
  <Paragraphs>211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Школьное научное сообщество</vt:lpstr>
      <vt:lpstr>Из истории создания НОУ 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И ФОРМЫ РАБОТЫ НАУЧНОГО ОБЩЕСТВА УЧАЩИХСЯ </vt:lpstr>
      <vt:lpstr>Результативность за 2021-2022 уч. год</vt:lpstr>
      <vt:lpstr>Презентация PowerPoint</vt:lpstr>
      <vt:lpstr>Презентация PowerPoint</vt:lpstr>
      <vt:lpstr>Работа по формированию навыков исследовательской и проектной деятельности</vt:lpstr>
      <vt:lpstr>Защита индивидуальных проектов 10 – 11 класс</vt:lpstr>
      <vt:lpstr>Школа наставников проектов</vt:lpstr>
      <vt:lpstr>Предметные недели</vt:lpstr>
      <vt:lpstr>Неделя математики</vt:lpstr>
      <vt:lpstr>Школьная научно-практическая конференция «Прикоснись к науке»</vt:lpstr>
      <vt:lpstr>Презентация PowerPoint</vt:lpstr>
      <vt:lpstr>Здоровое питание школьников. «Сделаем вместе»</vt:lpstr>
      <vt:lpstr>«Сделаем вместе»</vt:lpstr>
      <vt:lpstr>Квесты для начальной школы</vt:lpstr>
      <vt:lpstr>Проект Эко-Артек.  Неделя экологии в летнем лагере</vt:lpstr>
      <vt:lpstr>Всероссийские игры в дистанционном формате</vt:lpstr>
      <vt:lpstr>Профориентационный проект «Пеликанчик»</vt:lpstr>
      <vt:lpstr>Видеокроссинг</vt:lpstr>
      <vt:lpstr>Всероссийский проект "Эколята - молодые защитники природы" </vt:lpstr>
      <vt:lpstr>Научно-практические конференции</vt:lpstr>
      <vt:lpstr>Презентация PowerPoint</vt:lpstr>
      <vt:lpstr>Презентация PowerPoint</vt:lpstr>
      <vt:lpstr>Результативность 2022 – 2023 уч. год</vt:lpstr>
      <vt:lpstr>Презентация PowerPoint</vt:lpstr>
      <vt:lpstr>Публикации</vt:lpstr>
      <vt:lpstr>Начальная школа</vt:lpstr>
      <vt:lpstr>Презентация PowerPoint</vt:lpstr>
      <vt:lpstr>Спасибо за внимание!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 из разноцветных треугольников</dc:title>
  <dc:creator>obstinate</dc:creator>
  <dc:description>Шаблон презентации с сайта https://presentation-creation.ru/</dc:description>
  <cp:lastModifiedBy>Олеся</cp:lastModifiedBy>
  <cp:revision>907</cp:revision>
  <dcterms:created xsi:type="dcterms:W3CDTF">2018-02-25T09:09:03Z</dcterms:created>
  <dcterms:modified xsi:type="dcterms:W3CDTF">2022-11-12T22:21:36Z</dcterms:modified>
</cp:coreProperties>
</file>